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87" r:id="rId5"/>
    <p:sldId id="285" r:id="rId6"/>
    <p:sldId id="286" r:id="rId7"/>
    <p:sldId id="283" r:id="rId8"/>
    <p:sldId id="280" r:id="rId9"/>
    <p:sldId id="288" r:id="rId10"/>
    <p:sldId id="289" r:id="rId11"/>
    <p:sldId id="268" r:id="rId12"/>
    <p:sldId id="290" r:id="rId13"/>
    <p:sldId id="291" r:id="rId14"/>
    <p:sldId id="281" r:id="rId15"/>
    <p:sldId id="271" r:id="rId16"/>
    <p:sldId id="26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A380"/>
    <a:srgbClr val="959DBF"/>
    <a:srgbClr val="2D5AC2"/>
    <a:srgbClr val="2E76BC"/>
    <a:srgbClr val="A6A6A6"/>
    <a:srgbClr val="C55A11"/>
    <a:srgbClr val="FFC000"/>
    <a:srgbClr val="2B75CF"/>
    <a:srgbClr val="004098"/>
    <a:srgbClr val="BD9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23" autoAdjust="0"/>
    <p:restoredTop sz="94660"/>
  </p:normalViewPr>
  <p:slideViewPr>
    <p:cSldViewPr snapToGrid="0">
      <p:cViewPr varScale="1">
        <p:scale>
          <a:sx n="57" d="100"/>
          <a:sy n="57" d="100"/>
        </p:scale>
        <p:origin x="7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2857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fld id="{E42970F4-9EF3-4E0A-91E0-2B480D8FBBAF}" type="datetime2">
              <a:rPr lang="zh-CN" altLang="en-US" smtClean="0"/>
              <a:t>2022年1月4日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5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3719299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6" y="0"/>
            <a:ext cx="4824969" cy="6858000"/>
            <a:chOff x="975755" y="0"/>
            <a:chExt cx="4824969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/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8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652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4165AA-94F5-4EF4-BE8B-8385615DC60A}"/>
              </a:ext>
            </a:extLst>
          </p:cNvPr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47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666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r="23380"/>
          <a:stretch/>
        </p:blipFill>
        <p:spPr>
          <a:xfrm>
            <a:off x="0" y="2109743"/>
            <a:ext cx="3705223" cy="4748258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1"/>
            <a:ext cx="3705225" cy="3230879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160150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18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8" y="0"/>
            <a:ext cx="4824967" cy="6858000"/>
          </a:xfrm>
          <a:prstGeom prst="rect">
            <a:avLst/>
          </a:prstGeom>
          <a:effectLst>
            <a:outerShdw blurRad="114300" dist="139700" algn="l" rotWithShape="0">
              <a:prstClr val="black">
                <a:alpha val="2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7089775" y="3089701"/>
            <a:ext cx="364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PART ONE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46" y="1068380"/>
            <a:ext cx="1867505" cy="15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813833" y="0"/>
            <a:ext cx="4824966" cy="6858000"/>
            <a:chOff x="975758" y="0"/>
            <a:chExt cx="4824966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文本框 11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36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9" y="0"/>
            <a:ext cx="4824966" cy="6858000"/>
            <a:chOff x="975758" y="0"/>
            <a:chExt cx="4824966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31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13831" y="0"/>
            <a:ext cx="4824967" cy="6858000"/>
            <a:chOff x="813831" y="0"/>
            <a:chExt cx="4824967" cy="685800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813831" y="0"/>
              <a:ext cx="4824967" cy="6858000"/>
              <a:chOff x="975756" y="0"/>
              <a:chExt cx="4824967" cy="6858000"/>
            </a:xfrm>
          </p:grpSpPr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756" y="0"/>
                <a:ext cx="4824967" cy="6858000"/>
              </a:xfrm>
              <a:prstGeom prst="rect">
                <a:avLst/>
              </a:prstGeom>
              <a:effectLst>
                <a:outerShdw blurRad="114300" dist="139700" algn="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1" name="文本框 10"/>
              <p:cNvSpPr txBox="1"/>
              <p:nvPr userDrawn="1"/>
            </p:nvSpPr>
            <p:spPr>
              <a:xfrm>
                <a:off x="1266825" y="3089701"/>
                <a:ext cx="4257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zh-CN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j-ea"/>
                  </a:rPr>
                  <a:t>PART THREE</a:t>
                </a:r>
                <a:endPara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5861CDE-5CCC-4EC9-AAE6-4DDC185E1B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845" y="1068380"/>
                <a:ext cx="1867505" cy="1523492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91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6500256" y="0"/>
            <a:ext cx="4824967" cy="6858000"/>
            <a:chOff x="813831" y="0"/>
            <a:chExt cx="4824967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1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矩形 1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00257" y="1068380"/>
            <a:ext cx="4824968" cy="2852318"/>
            <a:chOff x="975756" y="1068380"/>
            <a:chExt cx="4824968" cy="2852318"/>
          </a:xfrm>
        </p:grpSpPr>
        <p:sp>
          <p:nvSpPr>
            <p:cNvPr id="11" name="文本框 10"/>
            <p:cNvSpPr txBox="1"/>
            <p:nvPr userDrawn="1"/>
          </p:nvSpPr>
          <p:spPr>
            <a:xfrm>
              <a:off x="975756" y="3089701"/>
              <a:ext cx="48249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THREE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18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821252" y="0"/>
            <a:ext cx="4824969" cy="6858000"/>
            <a:chOff x="975755" y="0"/>
            <a:chExt cx="4824969" cy="685800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9" name="文本框 18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518D-F1E1-42FE-ADB3-4B6EED642878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8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6" r:id="rId3"/>
    <p:sldLayoutId id="2147483667" r:id="rId4"/>
    <p:sldLayoutId id="2147483670" r:id="rId5"/>
    <p:sldLayoutId id="2147483672" r:id="rId6"/>
    <p:sldLayoutId id="2147483668" r:id="rId7"/>
    <p:sldLayoutId id="2147483673" r:id="rId8"/>
    <p:sldLayoutId id="2147483671" r:id="rId9"/>
    <p:sldLayoutId id="2147483669" r:id="rId10"/>
    <p:sldLayoutId id="2147483661" r:id="rId11"/>
    <p:sldLayoutId id="2147483664" r:id="rId12"/>
    <p:sldLayoutId id="2147483674" r:id="rId13"/>
    <p:sldLayoutId id="2147483663" r:id="rId14"/>
    <p:sldLayoutId id="2147483665" r:id="rId15"/>
    <p:sldLayoutId id="214748366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</a:t>
            </a:r>
          </a:p>
        </p:txBody>
      </p:sp>
      <p:sp>
        <p:nvSpPr>
          <p:cNvPr id="5" name="文本占位符 11"/>
          <p:cNvSpPr txBox="1">
            <a:spLocks/>
          </p:cNvSpPr>
          <p:nvPr/>
        </p:nvSpPr>
        <p:spPr>
          <a:xfrm>
            <a:off x="628650" y="1098957"/>
            <a:ext cx="10982325" cy="1447800"/>
          </a:xfrm>
          <a:prstGeom prst="rect">
            <a:avLst/>
          </a:prstGeom>
        </p:spPr>
        <p:txBody>
          <a:bodyPr lIns="144000" tIns="144000" rIns="144000" bIns="144000" anchor="ctr" anchorCtr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600" dirty="0"/>
              <a:t>Evaluating</a:t>
            </a:r>
            <a:r>
              <a:rPr lang="en-US" altLang="zh-CN" sz="3600" b="1" i="0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sz="6600" dirty="0"/>
              <a:t>Object</a:t>
            </a:r>
            <a:r>
              <a:rPr lang="en-US" altLang="zh-CN" sz="3600" b="1" i="0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sz="6600" dirty="0"/>
              <a:t>Hallucination</a:t>
            </a:r>
            <a:r>
              <a:rPr lang="en-US" altLang="zh-CN" sz="3600" b="1" i="0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sz="6600" dirty="0"/>
              <a:t>in</a:t>
            </a:r>
            <a:r>
              <a:rPr lang="en-US" altLang="zh-CN" sz="3600" b="1" i="0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sz="6600" dirty="0"/>
              <a:t>Large</a:t>
            </a:r>
            <a:r>
              <a:rPr lang="en-US" altLang="zh-CN" sz="3600" b="1" i="0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sz="6600" dirty="0"/>
              <a:t>Vision-Language</a:t>
            </a:r>
            <a:r>
              <a:rPr lang="en-US" altLang="zh-CN" sz="3600" b="1" i="0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sz="6600" dirty="0"/>
              <a:t>Models</a:t>
            </a:r>
            <a:r>
              <a:rPr lang="en-US" altLang="zh-CN" sz="3200" dirty="0"/>
              <a:t> </a:t>
            </a:r>
            <a:endParaRPr lang="zh-CN" altLang="en-US" dirty="0"/>
          </a:p>
        </p:txBody>
      </p:sp>
      <p:sp>
        <p:nvSpPr>
          <p:cNvPr id="6" name="文本占位符 11"/>
          <p:cNvSpPr txBox="1">
            <a:spLocks/>
          </p:cNvSpPr>
          <p:nvPr/>
        </p:nvSpPr>
        <p:spPr>
          <a:xfrm>
            <a:off x="2382933" y="3634988"/>
            <a:ext cx="7385241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LVLM</a:t>
            </a:r>
            <a:r>
              <a:rPr lang="zh-CN" altLang="en-US"/>
              <a:t>幻觉</a:t>
            </a:r>
            <a:r>
              <a:rPr lang="zh-CN" altLang="en-US" dirty="0"/>
              <a:t>评估</a:t>
            </a:r>
          </a:p>
        </p:txBody>
      </p:sp>
    </p:spTree>
    <p:extLst>
      <p:ext uri="{BB962C8B-B14F-4D97-AF65-F5344CB8AC3E}">
        <p14:creationId xmlns:p14="http://schemas.microsoft.com/office/powerpoint/2010/main" val="189594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产生幻觉的原因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7DD13C-9B89-9362-D072-54A57343CA75}"/>
              </a:ext>
            </a:extLst>
          </p:cNvPr>
          <p:cNvSpPr txBox="1"/>
          <p:nvPr/>
        </p:nvSpPr>
        <p:spPr>
          <a:xfrm>
            <a:off x="3049516" y="5390962"/>
            <a:ext cx="107697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>
                  <a:lumMod val="50000"/>
                  <a:lumOff val="50000"/>
                </a:schemeClr>
              </a:buClr>
            </a:pPr>
            <a:r>
              <a:rPr lang="en-US" altLang="zh-CN" sz="2400" b="1" dirty="0"/>
              <a:t>Visual instruction</a:t>
            </a:r>
            <a:r>
              <a:rPr lang="zh-CN" altLang="en-US" sz="2400" b="1" dirty="0"/>
              <a:t>数据集与幻觉的关联：</a:t>
            </a:r>
            <a:endParaRPr lang="en-US" altLang="zh-CN" sz="24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频率较高的物体更易产生幻觉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一起出现的频率更高的物体更易产生幻觉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7BB611-AEBE-1D86-2E33-A7DF81E5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950" y="1019712"/>
            <a:ext cx="6097340" cy="420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6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5943600" y="1908279"/>
            <a:ext cx="546735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基于</a:t>
            </a:r>
            <a:r>
              <a:rPr lang="en-US" altLang="zh-CN" dirty="0"/>
              <a:t>POPE</a:t>
            </a:r>
            <a:r>
              <a:rPr lang="zh-CN" altLang="en-US" dirty="0"/>
              <a:t>的幻觉评估</a:t>
            </a:r>
          </a:p>
        </p:txBody>
      </p:sp>
    </p:spTree>
    <p:extLst>
      <p:ext uri="{BB962C8B-B14F-4D97-AF65-F5344CB8AC3E}">
        <p14:creationId xmlns:p14="http://schemas.microsoft.com/office/powerpoint/2010/main" val="353686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POPE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7DD13C-9B89-9362-D072-54A57343CA75}"/>
              </a:ext>
            </a:extLst>
          </p:cNvPr>
          <p:cNvSpPr txBox="1"/>
          <p:nvPr/>
        </p:nvSpPr>
        <p:spPr>
          <a:xfrm>
            <a:off x="794747" y="4755466"/>
            <a:ext cx="107697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POPE</a:t>
            </a:r>
            <a:r>
              <a:rPr lang="zh-CN" altLang="en-US" sz="2400" dirty="0"/>
              <a:t>：</a:t>
            </a:r>
            <a:r>
              <a:rPr lang="en-US" altLang="zh-CN" sz="2400" dirty="0"/>
              <a:t>polling-based object probing evaluation </a:t>
            </a:r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使用</a:t>
            </a:r>
            <a:r>
              <a:rPr lang="en-US" altLang="zh-CN" sz="2400" dirty="0"/>
              <a:t>SEEM</a:t>
            </a:r>
            <a:r>
              <a:rPr lang="zh-CN" altLang="en-US" sz="2400" dirty="0"/>
              <a:t>分隔图像</a:t>
            </a:r>
            <a:endParaRPr lang="en-US" altLang="zh-CN" sz="2400" dirty="0"/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使用单个存在</a:t>
            </a:r>
            <a:r>
              <a:rPr lang="en-US" altLang="zh-CN" sz="2400" dirty="0"/>
              <a:t>/</a:t>
            </a:r>
            <a:r>
              <a:rPr lang="zh-CN" altLang="en-US" sz="2400" dirty="0"/>
              <a:t>不存在的物体生成问题</a:t>
            </a:r>
            <a:endParaRPr lang="en-US" altLang="zh-CN" sz="2400" dirty="0"/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对</a:t>
            </a:r>
            <a:r>
              <a:rPr lang="en-US" altLang="zh-CN" sz="2400" dirty="0"/>
              <a:t>LVLM</a:t>
            </a:r>
            <a:r>
              <a:rPr lang="zh-CN" altLang="en-US" sz="2400" dirty="0"/>
              <a:t>进行轮询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A8811C-666F-AC98-EF1F-4A71EF64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97" y="856211"/>
            <a:ext cx="7644805" cy="389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1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评估结果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F999E9-7674-231A-C158-0EE55CAD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5" y="856211"/>
            <a:ext cx="7337778" cy="54758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CE1C26-AA57-EE82-1E6F-701668AA42F6}"/>
              </a:ext>
            </a:extLst>
          </p:cNvPr>
          <p:cNvSpPr txBox="1"/>
          <p:nvPr/>
        </p:nvSpPr>
        <p:spPr>
          <a:xfrm>
            <a:off x="7674677" y="3532719"/>
            <a:ext cx="44606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POPE</a:t>
            </a:r>
            <a:r>
              <a:rPr lang="zh-CN" altLang="en-US" sz="2400" dirty="0"/>
              <a:t>方法更客观，且不</a:t>
            </a:r>
            <a:r>
              <a:rPr lang="zh-CN" altLang="en-US" sz="2400"/>
              <a:t>受指令设计的</a:t>
            </a:r>
            <a:r>
              <a:rPr lang="zh-CN" altLang="en-US" sz="2400" dirty="0"/>
              <a:t>影响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询问频繁出现的物体导致幻觉的提高，证明幻觉与数据集有关</a:t>
            </a:r>
            <a:endParaRPr lang="en-US" altLang="zh-CN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064163-8901-5346-2AC2-601CED0AAC7A}"/>
              </a:ext>
            </a:extLst>
          </p:cNvPr>
          <p:cNvSpPr txBox="1"/>
          <p:nvPr/>
        </p:nvSpPr>
        <p:spPr>
          <a:xfrm>
            <a:off x="7072547" y="1386289"/>
            <a:ext cx="5664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10000"/>
                  <a:lumOff val="90000"/>
                </a:schemeClr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400" b="1" dirty="0"/>
              <a:t>random</a:t>
            </a:r>
            <a:r>
              <a:rPr lang="zh-CN" altLang="en-US" sz="2400" b="1" dirty="0"/>
              <a:t>：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NimbusRomNo9L-ReguItal"/>
              </a:rPr>
              <a:t>询问随机物体</a:t>
            </a:r>
            <a:endParaRPr lang="en-US" altLang="zh-CN" sz="1800" b="0" dirty="0">
              <a:solidFill>
                <a:srgbClr val="000000"/>
              </a:solidFill>
              <a:effectLst/>
              <a:latin typeface="NimbusRomNo9L-ReguItal"/>
            </a:endParaRPr>
          </a:p>
          <a:p>
            <a:pPr marL="342900" indent="-342900">
              <a:buClr>
                <a:schemeClr val="tx2">
                  <a:lumMod val="10000"/>
                  <a:lumOff val="90000"/>
                </a:schemeClr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400" b="1" dirty="0"/>
              <a:t>Popular</a:t>
            </a:r>
            <a:r>
              <a:rPr lang="zh-CN" altLang="en-US" sz="2400" b="1" dirty="0"/>
              <a:t>：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NimbusRomNo9L-ReguItal"/>
              </a:rPr>
              <a:t>询问出现最频繁的物体</a:t>
            </a:r>
            <a:endParaRPr lang="en-US" altLang="zh-CN" sz="2400" b="1" dirty="0">
              <a:solidFill>
                <a:srgbClr val="000000"/>
              </a:solidFill>
              <a:effectLst/>
              <a:latin typeface="NimbusRomNo9L-ReguItal"/>
            </a:endParaRPr>
          </a:p>
          <a:p>
            <a:pPr marL="342900" indent="-342900">
              <a:buClr>
                <a:schemeClr val="tx2">
                  <a:lumMod val="10000"/>
                  <a:lumOff val="90000"/>
                </a:schemeClr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400" b="1" dirty="0" err="1"/>
              <a:t>Adversial</a:t>
            </a:r>
            <a:r>
              <a:rPr lang="zh-CN" altLang="en-US" sz="2400" b="1" dirty="0"/>
              <a:t>：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NimbusRomNo9L-ReguItal"/>
              </a:rPr>
              <a:t>询问共同出现最频繁的物体</a:t>
            </a:r>
            <a:endParaRPr lang="en-US" altLang="zh-CN" sz="1800" b="0" dirty="0">
              <a:solidFill>
                <a:srgbClr val="000000"/>
              </a:solidFill>
              <a:effectLst/>
              <a:latin typeface="NimbusRomNo9L-ReguItal"/>
            </a:endParaRPr>
          </a:p>
        </p:txBody>
      </p:sp>
    </p:spTree>
    <p:extLst>
      <p:ext uri="{BB962C8B-B14F-4D97-AF65-F5344CB8AC3E}">
        <p14:creationId xmlns:p14="http://schemas.microsoft.com/office/powerpoint/2010/main" val="301436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 txBox="1">
            <a:spLocks/>
          </p:cNvSpPr>
          <p:nvPr/>
        </p:nvSpPr>
        <p:spPr>
          <a:xfrm>
            <a:off x="5943600" y="1908279"/>
            <a:ext cx="546735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结论</a:t>
            </a:r>
          </a:p>
        </p:txBody>
      </p:sp>
    </p:spTree>
    <p:extLst>
      <p:ext uri="{BB962C8B-B14F-4D97-AF65-F5344CB8AC3E}">
        <p14:creationId xmlns:p14="http://schemas.microsoft.com/office/powerpoint/2010/main" val="361193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7693DE-7F79-F6B9-D698-2F2F1E9F0FA3}"/>
              </a:ext>
            </a:extLst>
          </p:cNvPr>
          <p:cNvSpPr txBox="1"/>
          <p:nvPr/>
        </p:nvSpPr>
        <p:spPr>
          <a:xfrm>
            <a:off x="3083513" y="1298714"/>
            <a:ext cx="602497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系统评估了</a:t>
            </a:r>
            <a:r>
              <a:rPr lang="en-US" altLang="zh-CN" sz="2800" dirty="0"/>
              <a:t>LLVM</a:t>
            </a:r>
            <a:r>
              <a:rPr lang="zh-CN" altLang="en-US" sz="2800" dirty="0"/>
              <a:t>幻觉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研究了可能导致幻觉的原因：</a:t>
            </a:r>
            <a:r>
              <a:rPr lang="en-US" altLang="zh-CN" sz="2800" dirty="0"/>
              <a:t>visual instruction</a:t>
            </a:r>
            <a:r>
              <a:rPr lang="zh-CN" altLang="en-US" sz="2800" dirty="0"/>
              <a:t>数据集中的对象分布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现有的幻觉评估方法会受到输入指令与</a:t>
            </a:r>
            <a:r>
              <a:rPr lang="en-US" altLang="zh-CN" sz="2800" dirty="0"/>
              <a:t>LVLM</a:t>
            </a:r>
            <a:r>
              <a:rPr lang="zh-CN" altLang="en-US" sz="2800" dirty="0"/>
              <a:t>生成文本的影响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POPE</a:t>
            </a:r>
            <a:r>
              <a:rPr lang="zh-CN" altLang="en-US" sz="2800" dirty="0"/>
              <a:t>方法可以更好地评估幻觉问题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7239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0" y="1572999"/>
            <a:ext cx="12192000" cy="13327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spc="3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58970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0975" y="13600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1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0974" y="25027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2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973" y="47881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4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974" y="36454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3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5215" y="13600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绪论与背景</a:t>
            </a:r>
          </a:p>
        </p:txBody>
      </p:sp>
      <p:sp>
        <p:nvSpPr>
          <p:cNvPr id="8" name="矩形 7"/>
          <p:cNvSpPr/>
          <p:nvPr/>
        </p:nvSpPr>
        <p:spPr>
          <a:xfrm>
            <a:off x="5815214" y="25027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基于传统方法的幻觉评估</a:t>
            </a:r>
          </a:p>
        </p:txBody>
      </p:sp>
      <p:sp>
        <p:nvSpPr>
          <p:cNvPr id="9" name="矩形 8"/>
          <p:cNvSpPr/>
          <p:nvPr/>
        </p:nvSpPr>
        <p:spPr>
          <a:xfrm>
            <a:off x="5815215" y="36454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基于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POPE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的幻觉评估</a:t>
            </a:r>
          </a:p>
        </p:txBody>
      </p:sp>
      <p:sp>
        <p:nvSpPr>
          <p:cNvPr id="10" name="矩形 9"/>
          <p:cNvSpPr/>
          <p:nvPr/>
        </p:nvSpPr>
        <p:spPr>
          <a:xfrm>
            <a:off x="5815214" y="47881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>
                <a:solidFill>
                  <a:schemeClr val="bg2">
                    <a:lumMod val="50000"/>
                  </a:schemeClr>
                </a:solidFill>
                <a:latin typeface="+mn-ea"/>
              </a:rPr>
              <a:t>结论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756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绪论与背景</a:t>
            </a:r>
          </a:p>
        </p:txBody>
      </p:sp>
    </p:spTree>
    <p:extLst>
      <p:ext uri="{BB962C8B-B14F-4D97-AF65-F5344CB8AC3E}">
        <p14:creationId xmlns:p14="http://schemas.microsoft.com/office/powerpoint/2010/main" val="158003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摘要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43DC6A-9789-03F5-B6E5-6123B406CDD0}"/>
              </a:ext>
            </a:extLst>
          </p:cNvPr>
          <p:cNvSpPr txBox="1"/>
          <p:nvPr/>
        </p:nvSpPr>
        <p:spPr>
          <a:xfrm>
            <a:off x="3083513" y="1298714"/>
            <a:ext cx="6024974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对</a:t>
            </a:r>
            <a:r>
              <a:rPr lang="en-US" altLang="zh-CN" sz="2800" dirty="0"/>
              <a:t>LVLM</a:t>
            </a:r>
            <a:r>
              <a:rPr lang="zh-CN" altLang="en-US" sz="2800" dirty="0"/>
              <a:t>幻觉的</a:t>
            </a:r>
            <a:r>
              <a:rPr lang="zh-CN" altLang="en-US" sz="2800" b="1" dirty="0"/>
              <a:t>第一个系统研究</a:t>
            </a:r>
            <a:endParaRPr lang="en-US" altLang="zh-CN" sz="28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评估结果：</a:t>
            </a:r>
            <a:r>
              <a:rPr lang="zh-CN" altLang="en-US" sz="2800" dirty="0"/>
              <a:t>现有的</a:t>
            </a:r>
            <a:r>
              <a:rPr lang="en-US" altLang="zh-CN" sz="2800" dirty="0"/>
              <a:t>LVLM</a:t>
            </a:r>
            <a:r>
              <a:rPr lang="zh-CN" altLang="en-US" sz="2800" dirty="0"/>
              <a:t>存在大部分存在严重的幻觉问题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原因分析：</a:t>
            </a:r>
            <a:r>
              <a:rPr lang="en-US" altLang="zh-CN" sz="2800" dirty="0"/>
              <a:t>Fine-tuning</a:t>
            </a:r>
            <a:r>
              <a:rPr lang="zh-CN" altLang="en-US" sz="2800" dirty="0"/>
              <a:t>阶段使用的</a:t>
            </a:r>
            <a:r>
              <a:rPr lang="en-US" altLang="zh-CN" sz="2800" dirty="0"/>
              <a:t>Visual Instruction</a:t>
            </a:r>
            <a:r>
              <a:rPr lang="zh-CN" altLang="en-US" sz="2800" dirty="0"/>
              <a:t>数据集中频繁出现的对象会更容易导致幻觉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方法创新：</a:t>
            </a:r>
            <a:r>
              <a:rPr lang="zh-CN" altLang="en-US" sz="2800" dirty="0"/>
              <a:t>现有的幻觉评估方法不够客观，提出</a:t>
            </a:r>
            <a:r>
              <a:rPr lang="en-US" altLang="zh-CN" sz="2800" b="1" dirty="0"/>
              <a:t>POPE</a:t>
            </a:r>
            <a:r>
              <a:rPr lang="zh-CN" altLang="en-US" sz="2800" b="1" dirty="0"/>
              <a:t>方法</a:t>
            </a:r>
            <a:r>
              <a:rPr lang="zh-CN" altLang="en-US" sz="2800" dirty="0"/>
              <a:t>以改进幻觉评估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8117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LVLM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A39BFF-2F4E-7C27-88BE-32CE2D895C84}"/>
              </a:ext>
            </a:extLst>
          </p:cNvPr>
          <p:cNvSpPr txBox="1"/>
          <p:nvPr/>
        </p:nvSpPr>
        <p:spPr>
          <a:xfrm>
            <a:off x="845163" y="1088871"/>
            <a:ext cx="5105809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/>
              <a:t>VLM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Vision Language Model</a:t>
            </a:r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Vision encoder</a:t>
            </a:r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Text encoder</a:t>
            </a:r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Cross modal method</a:t>
            </a:r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0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/>
              <a:t>VLPM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Pretrained VLM</a:t>
            </a:r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Enhanced Ability</a:t>
            </a:r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For Transfer Learning</a:t>
            </a:r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0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/>
              <a:t>LLM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Large Language Model</a:t>
            </a:r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4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/>
              <a:t>LVLM = VLPM + LLM</a:t>
            </a:r>
            <a:r>
              <a:rPr lang="zh-CN" altLang="en-US" sz="2400" b="1" dirty="0"/>
              <a:t>！</a:t>
            </a:r>
            <a:endParaRPr lang="en-US" altLang="zh-CN" sz="2400" b="1" dirty="0"/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/>
              <a:t>Vision encoder </a:t>
            </a:r>
            <a:r>
              <a:rPr lang="en-US" altLang="zh-CN" sz="2000" dirty="0"/>
              <a:t>from VLPM</a:t>
            </a:r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LLM as </a:t>
            </a:r>
            <a:r>
              <a:rPr lang="en-US" altLang="zh-CN" sz="2000" b="1" dirty="0"/>
              <a:t>Text encoder</a:t>
            </a:r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Multimodal pre-training &amp;&amp; Visual Instruction tuning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60E391-4E83-1CBA-9625-F358B7476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65" y="1361520"/>
            <a:ext cx="6018348" cy="20674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F41473-0586-0207-1590-108DED70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01" y="3585819"/>
            <a:ext cx="5105809" cy="30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9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LVLM</a:t>
            </a:r>
            <a:r>
              <a:rPr lang="zh-CN" altLang="en-US" dirty="0"/>
              <a:t>的训练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ADEBAC-CC87-E47C-427D-A1315434C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94" y="856211"/>
            <a:ext cx="6976023" cy="32938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328715-DB3B-AAC6-7D57-25E2A7DA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93" y="4150096"/>
            <a:ext cx="7987824" cy="25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LVLM</a:t>
            </a:r>
            <a:r>
              <a:rPr lang="zh-CN" altLang="en-US" dirty="0"/>
              <a:t>的幻觉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A39BFF-2F4E-7C27-88BE-32CE2D895C84}"/>
              </a:ext>
            </a:extLst>
          </p:cNvPr>
          <p:cNvSpPr txBox="1"/>
          <p:nvPr/>
        </p:nvSpPr>
        <p:spPr>
          <a:xfrm>
            <a:off x="844416" y="979008"/>
            <a:ext cx="1076978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/>
              <a:t>LVLM(Large Vision-Language Model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r>
              <a:rPr lang="zh-CN" altLang="en-US" sz="2400" dirty="0"/>
              <a:t>使用</a:t>
            </a:r>
            <a:r>
              <a:rPr lang="en-US" altLang="zh-CN" sz="2400" dirty="0"/>
              <a:t>LLM</a:t>
            </a:r>
            <a:r>
              <a:rPr lang="zh-CN" altLang="en-US" sz="2400" dirty="0"/>
              <a:t>以提高复杂多模态任务性能的</a:t>
            </a:r>
            <a:r>
              <a:rPr lang="en-US" altLang="zh-CN" sz="2400" dirty="0"/>
              <a:t>VLM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/>
              <a:t>幻觉（</a:t>
            </a:r>
            <a:r>
              <a:rPr lang="en-US" altLang="zh-CN" sz="2400" b="1" dirty="0"/>
              <a:t>Hallucination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现象：模型倾向于生成与图像中不一致的对象</a:t>
            </a:r>
            <a:endParaRPr lang="en-US" altLang="zh-CN" sz="2000" dirty="0"/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LLM</a:t>
            </a:r>
            <a:r>
              <a:rPr lang="zh-CN" altLang="en-US" sz="2000" dirty="0"/>
              <a:t>与</a:t>
            </a:r>
            <a:r>
              <a:rPr lang="en-US" altLang="zh-CN" sz="2000" dirty="0"/>
              <a:t>VLPM</a:t>
            </a:r>
            <a:r>
              <a:rPr lang="zh-CN" altLang="en-US" sz="2000" dirty="0"/>
              <a:t>中都存在幻觉，因此基于二者</a:t>
            </a:r>
            <a:r>
              <a:rPr lang="en-US" altLang="zh-CN" sz="2000" dirty="0"/>
              <a:t>P</a:t>
            </a:r>
            <a:r>
              <a:rPr lang="zh-CN" altLang="en-US" sz="2000" dirty="0"/>
              <a:t>的</a:t>
            </a:r>
            <a:r>
              <a:rPr lang="en-US" altLang="zh-CN" sz="2000" dirty="0"/>
              <a:t>LVLM</a:t>
            </a:r>
            <a:r>
              <a:rPr lang="zh-CN" altLang="en-US" sz="2000" dirty="0"/>
              <a:t>存在幻觉</a:t>
            </a:r>
            <a:endParaRPr lang="en-US" altLang="zh-CN" sz="20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5B659E6-90CA-D8B1-1999-A8125DB5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27" y="3164222"/>
            <a:ext cx="9817839" cy="3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95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 txBox="1">
            <a:spLocks/>
          </p:cNvSpPr>
          <p:nvPr/>
        </p:nvSpPr>
        <p:spPr>
          <a:xfrm>
            <a:off x="5943600" y="1908279"/>
            <a:ext cx="546735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基于传统方法的幻觉评估</a:t>
            </a:r>
          </a:p>
        </p:txBody>
      </p:sp>
    </p:spTree>
    <p:extLst>
      <p:ext uri="{BB962C8B-B14F-4D97-AF65-F5344CB8AC3E}">
        <p14:creationId xmlns:p14="http://schemas.microsoft.com/office/powerpoint/2010/main" val="264426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幻觉评估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36A5F-B1F5-DBC8-BB1E-2ED7A6B8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1" y="2152898"/>
            <a:ext cx="5374685" cy="19287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9CD044-48FD-E2A9-B1F0-2016D8A84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786" y="856211"/>
            <a:ext cx="4386559" cy="33614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7DD13C-9B89-9362-D072-54A57343CA75}"/>
              </a:ext>
            </a:extLst>
          </p:cNvPr>
          <p:cNvSpPr txBox="1"/>
          <p:nvPr/>
        </p:nvSpPr>
        <p:spPr>
          <a:xfrm>
            <a:off x="821251" y="4192325"/>
            <a:ext cx="1076978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大部分</a:t>
            </a:r>
            <a:r>
              <a:rPr lang="en-US" altLang="zh-CN" sz="2400" dirty="0"/>
              <a:t>LVLM</a:t>
            </a:r>
            <a:r>
              <a:rPr lang="zh-CN" altLang="en-US" sz="2400" dirty="0"/>
              <a:t>的幻觉问题比小型的</a:t>
            </a:r>
            <a:r>
              <a:rPr lang="en-US" altLang="zh-CN" sz="2400" dirty="0"/>
              <a:t>VLPM</a:t>
            </a:r>
            <a:r>
              <a:rPr lang="zh-CN" altLang="en-US" sz="2400" dirty="0"/>
              <a:t>更严重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dirty="0" err="1"/>
              <a:t>InstructBLIP</a:t>
            </a:r>
            <a:r>
              <a:rPr lang="zh-CN" altLang="en-US" sz="2400" dirty="0"/>
              <a:t>的幻觉少于其他</a:t>
            </a:r>
            <a:endParaRPr lang="en-US" altLang="zh-CN" sz="2400" dirty="0"/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IBLIP</a:t>
            </a:r>
            <a:r>
              <a:rPr lang="zh-CN" altLang="en-US" sz="2000" dirty="0"/>
              <a:t>（</a:t>
            </a:r>
            <a:r>
              <a:rPr lang="en-US" altLang="zh-CN" sz="2000" dirty="0"/>
              <a:t>Fine-tuning</a:t>
            </a:r>
            <a:r>
              <a:rPr lang="zh-CN" altLang="en-US" sz="2000" dirty="0"/>
              <a:t>使用的）</a:t>
            </a:r>
            <a:r>
              <a:rPr lang="en-US" altLang="zh-CN" sz="2000" dirty="0"/>
              <a:t>visual instruction</a:t>
            </a:r>
            <a:r>
              <a:rPr lang="zh-CN" altLang="en-US" sz="2000" dirty="0"/>
              <a:t>是从各种公开数据集收集的</a:t>
            </a:r>
            <a:endParaRPr lang="en-US" altLang="zh-CN" sz="2000" dirty="0"/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其他</a:t>
            </a:r>
            <a:r>
              <a:rPr lang="en-US" altLang="zh-CN" sz="2000" dirty="0"/>
              <a:t>LLVM</a:t>
            </a:r>
            <a:r>
              <a:rPr lang="zh-CN" altLang="en-US" sz="2000" dirty="0"/>
              <a:t>使用由</a:t>
            </a:r>
            <a:r>
              <a:rPr lang="en-US" altLang="zh-CN" sz="2000" dirty="0"/>
              <a:t>LLM</a:t>
            </a:r>
            <a:r>
              <a:rPr lang="zh-CN" altLang="en-US" sz="2000" dirty="0"/>
              <a:t>产生的</a:t>
            </a:r>
            <a:r>
              <a:rPr lang="en-US" altLang="zh-CN" sz="2000" dirty="0"/>
              <a:t>visual instruction</a:t>
            </a:r>
            <a:r>
              <a:rPr lang="zh-CN" altLang="en-US" sz="2000" dirty="0"/>
              <a:t>（可能本身就包含</a:t>
            </a:r>
            <a:r>
              <a:rPr lang="en-US" altLang="zh-CN" sz="2000" dirty="0"/>
              <a:t>LLM</a:t>
            </a:r>
            <a:r>
              <a:rPr lang="zh-CN" altLang="en-US" sz="2000" dirty="0"/>
              <a:t>的幻觉）</a:t>
            </a:r>
            <a:endParaRPr lang="en-US" altLang="zh-CN" sz="2000" dirty="0"/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现有的评估方法不够客观，会受到指令设计的影响（</a:t>
            </a:r>
            <a:r>
              <a:rPr lang="en-US" altLang="zh-CN" sz="2400" dirty="0"/>
              <a:t>I1/I2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C3996F-4D7B-A145-78F6-F2145AF93C36}"/>
              </a:ext>
            </a:extLst>
          </p:cNvPr>
          <p:cNvSpPr txBox="1"/>
          <p:nvPr/>
        </p:nvSpPr>
        <p:spPr>
          <a:xfrm>
            <a:off x="669655" y="1092369"/>
            <a:ext cx="5664884" cy="85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10000"/>
                  <a:lumOff val="90000"/>
                </a:schemeClr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400" b="1" dirty="0"/>
              <a:t>I1</a:t>
            </a:r>
            <a:r>
              <a:rPr lang="zh-CN" altLang="en-US" sz="2400" b="1" dirty="0"/>
              <a:t>：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NimbusRomNo9L-ReguItal"/>
              </a:rPr>
              <a:t>Generate a short caption of the image</a:t>
            </a:r>
          </a:p>
          <a:p>
            <a:pPr marL="342900" indent="-342900">
              <a:buClr>
                <a:schemeClr val="tx2">
                  <a:lumMod val="10000"/>
                  <a:lumOff val="90000"/>
                </a:schemeClr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400" b="1" dirty="0"/>
              <a:t>I2</a:t>
            </a:r>
            <a:r>
              <a:rPr lang="zh-CN" altLang="en-US" sz="2400" b="1" dirty="0"/>
              <a:t>：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NimbusRomNo9L-ReguItal"/>
              </a:rPr>
              <a:t>Provide a brief description of the given image</a:t>
            </a:r>
            <a:r>
              <a:rPr lang="en-US" altLang="zh-CN" sz="2400" dirty="0"/>
              <a:t> 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648717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456</Words>
  <Application>Microsoft Office PowerPoint</Application>
  <PresentationFormat>宽屏</PresentationFormat>
  <Paragraphs>81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NimbusRomNo9L-Medi</vt:lpstr>
      <vt:lpstr>NimbusRomNo9L-ReguItal</vt:lpstr>
      <vt:lpstr>微软雅黑</vt:lpstr>
      <vt:lpstr>Arial</vt:lpstr>
      <vt:lpstr>Arial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Invictus 许歆瑶</dc:creator>
  <cp:lastModifiedBy>li nan</cp:lastModifiedBy>
  <cp:revision>149</cp:revision>
  <dcterms:created xsi:type="dcterms:W3CDTF">2021-11-22T04:20:28Z</dcterms:created>
  <dcterms:modified xsi:type="dcterms:W3CDTF">2023-08-21T13:53:45Z</dcterms:modified>
  <cp:contentStatus/>
</cp:coreProperties>
</file>